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3"/>
  </p:notesMasterIdLst>
  <p:sldIdLst>
    <p:sldId id="472" r:id="rId5"/>
    <p:sldId id="423" r:id="rId6"/>
    <p:sldId id="478" r:id="rId7"/>
    <p:sldId id="482" r:id="rId8"/>
    <p:sldId id="466" r:id="rId9"/>
    <p:sldId id="462" r:id="rId10"/>
    <p:sldId id="461" r:id="rId11"/>
    <p:sldId id="464" r:id="rId12"/>
    <p:sldId id="475" r:id="rId13"/>
    <p:sldId id="476" r:id="rId14"/>
    <p:sldId id="477" r:id="rId15"/>
    <p:sldId id="438" r:id="rId16"/>
    <p:sldId id="480" r:id="rId17"/>
    <p:sldId id="440" r:id="rId18"/>
    <p:sldId id="468" r:id="rId19"/>
    <p:sldId id="430" r:id="rId20"/>
    <p:sldId id="474" r:id="rId21"/>
    <p:sldId id="473" r:id="rId22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Gitlin" initials="DG" lastIdx="4" clrIdx="0">
    <p:extLst>
      <p:ext uri="{19B8F6BF-5375-455C-9EA6-DF929625EA0E}">
        <p15:presenceInfo xmlns:p15="http://schemas.microsoft.com/office/powerpoint/2012/main" userId="David Gitlin" providerId="None"/>
      </p:ext>
    </p:extLst>
  </p:cmAuthor>
  <p:cmAuthor id="2" name="Ryan Wheaton" initials="RW" lastIdx="1" clrIdx="1">
    <p:extLst>
      <p:ext uri="{19B8F6BF-5375-455C-9EA6-DF929625EA0E}">
        <p15:presenceInfo xmlns:p15="http://schemas.microsoft.com/office/powerpoint/2012/main" userId="S-1-5-21-1128711841-1220844071-1223785249-87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72B8"/>
    <a:srgbClr val="E7E7E8"/>
    <a:srgbClr val="0969B5"/>
    <a:srgbClr val="096EB6"/>
    <a:srgbClr val="C6EAF8"/>
    <a:srgbClr val="6DB43E"/>
    <a:srgbClr val="FFFFFF"/>
    <a:srgbClr val="0A6EB6"/>
    <a:srgbClr val="0030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119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5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C0052-8646-2944-90AC-D7E85E4A42AC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DF9FB-EC58-0941-8B2E-4912DE7D9E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729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F9FB-EC58-0941-8B2E-4912DE7D9E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85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F9FB-EC58-0941-8B2E-4912DE7D9E0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105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CF4F57-952E-E341-9732-A3D33D45B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74643"/>
            <a:ext cx="5307496" cy="2635320"/>
          </a:xfrm>
        </p:spPr>
        <p:txBody>
          <a:bodyPr anchor="b"/>
          <a:lstStyle>
            <a:lvl1pPr algn="l">
              <a:defRPr sz="6000">
                <a:solidFill>
                  <a:srgbClr val="00305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02038"/>
            <a:ext cx="5307496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A6EB6"/>
                </a:solidFill>
              </a:defRPr>
            </a:lvl1pPr>
            <a:lvl2pPr marL="457178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5" indent="0" algn="ctr">
              <a:buNone/>
              <a:defRPr sz="1600"/>
            </a:lvl4pPr>
            <a:lvl5pPr marL="1828713" indent="0" algn="ctr">
              <a:buNone/>
              <a:defRPr sz="1600"/>
            </a:lvl5pPr>
            <a:lvl6pPr marL="2285891" indent="0" algn="ctr">
              <a:buNone/>
              <a:defRPr sz="1600"/>
            </a:lvl6pPr>
            <a:lvl7pPr marL="2743068" indent="0" algn="ctr">
              <a:buNone/>
              <a:defRPr sz="1600"/>
            </a:lvl7pPr>
            <a:lvl8pPr marL="3200246" indent="0" algn="ctr">
              <a:buNone/>
              <a:defRPr sz="1600"/>
            </a:lvl8pPr>
            <a:lvl9pPr marL="365742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E33132-5E9E-7445-8A57-D1E49C8E06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05264" y="6101205"/>
            <a:ext cx="1094133" cy="3742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8678FC-3501-E740-A312-52B58796E6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5804" y="5843354"/>
            <a:ext cx="1348409" cy="835605"/>
          </a:xfrm>
          <a:prstGeom prst="rect">
            <a:avLst/>
          </a:prstGeom>
        </p:spPr>
      </p:pic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F2653668-F216-0D41-B050-AA279B95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6101205"/>
            <a:ext cx="30861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Humnst777 BT Roman" panose="020B0603030504020204" pitchFamily="34" charset="0"/>
              </a:defRPr>
            </a:lvl1pPr>
          </a:lstStyle>
          <a:p>
            <a:r>
              <a:rPr lang="en-US" dirty="0"/>
              <a:t>RideBRT.com</a:t>
            </a:r>
          </a:p>
        </p:txBody>
      </p:sp>
    </p:spTree>
    <p:extLst>
      <p:ext uri="{BB962C8B-B14F-4D97-AF65-F5344CB8AC3E}">
        <p14:creationId xmlns:p14="http://schemas.microsoft.com/office/powerpoint/2010/main" val="337685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69B547"/>
              </a:buClr>
              <a:defRPr/>
            </a:lvl1pPr>
            <a:lvl2pPr>
              <a:buClr>
                <a:srgbClr val="69B547"/>
              </a:buClr>
              <a:defRPr/>
            </a:lvl2pPr>
            <a:lvl3pPr>
              <a:buClr>
                <a:srgbClr val="69B547"/>
              </a:buClr>
              <a:defRPr/>
            </a:lvl3pPr>
            <a:lvl4pPr>
              <a:buClr>
                <a:srgbClr val="69B547"/>
              </a:buClr>
              <a:defRPr/>
            </a:lvl4pPr>
            <a:lvl5pPr>
              <a:buClr>
                <a:srgbClr val="69B547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BD404D-B187-EF4C-905F-4D64C9940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6468951"/>
            <a:ext cx="3086100" cy="365125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bg1"/>
                </a:solidFill>
                <a:latin typeface="Humnst777 BT Roman" panose="020B0603030504020204" pitchFamily="34" charset="0"/>
              </a:defRPr>
            </a:lvl1pPr>
          </a:lstStyle>
          <a:p>
            <a:r>
              <a:rPr lang="en-US" dirty="0"/>
              <a:t>RideBRT.com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A1B79E-CB57-0741-90FB-46544329C1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654" y="6271500"/>
            <a:ext cx="946429" cy="586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58445F-D293-5844-ACD9-9ABC624FBD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40320" y="6449703"/>
            <a:ext cx="775033" cy="26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82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639D114-E590-104A-AA18-583D98CBD6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0" y="2136916"/>
            <a:ext cx="7886700" cy="19882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0" y="4152142"/>
            <a:ext cx="78867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C6EAF8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5290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755094C3-1A87-654E-859F-BD4CFD6A0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6468951"/>
            <a:ext cx="3086100" cy="365125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bg1"/>
                </a:solidFill>
                <a:latin typeface="Humnst777 BT Roman" panose="020B0603030504020204" pitchFamily="34" charset="0"/>
              </a:defRPr>
            </a:lvl1pPr>
          </a:lstStyle>
          <a:p>
            <a:r>
              <a:rPr lang="en-US" dirty="0"/>
              <a:t>RideBRT.com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FFA5E3-E4DB-C04B-849C-2DF144EBAD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654" y="6271500"/>
            <a:ext cx="946429" cy="586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B77FC2-1C2F-4F4D-9E82-8065925226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40320" y="6449703"/>
            <a:ext cx="775033" cy="26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3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776D8F8F-3252-944C-B1C1-FE2E31F53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6468951"/>
            <a:ext cx="3086100" cy="365125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bg1"/>
                </a:solidFill>
                <a:latin typeface="Humnst777 BT Roman" panose="020B0603030504020204" pitchFamily="34" charset="0"/>
              </a:defRPr>
            </a:lvl1pPr>
          </a:lstStyle>
          <a:p>
            <a:r>
              <a:rPr lang="en-US" dirty="0"/>
              <a:t>RideBRT.com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180BDB-4411-DF45-A29E-3666377B9A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654" y="6271500"/>
            <a:ext cx="946429" cy="586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2F7EAD-9947-1745-9960-5933C730CF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40320" y="6449703"/>
            <a:ext cx="775033" cy="26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2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482046-4B07-1A44-9C47-0FB3002E73D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E78630-22C7-9047-8C0B-C115DB7EF5A8}"/>
              </a:ext>
            </a:extLst>
          </p:cNvPr>
          <p:cNvSpPr/>
          <p:nvPr userDrawn="1"/>
        </p:nvSpPr>
        <p:spPr>
          <a:xfrm>
            <a:off x="0" y="6261652"/>
            <a:ext cx="9144000" cy="596348"/>
          </a:xfrm>
          <a:prstGeom prst="rect">
            <a:avLst/>
          </a:prstGeom>
          <a:solidFill>
            <a:srgbClr val="003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779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8002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</p:sldLayoutIdLst>
  <p:hf sldNum="0" hdr="0" dt="0"/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Humnst777 BT Roman" panose="020B0603030504020204" pitchFamily="34" charset="0"/>
          <a:ea typeface="+mj-ea"/>
          <a:cs typeface="Arial" panose="020B0604020202020204" pitchFamily="34" charset="0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umnst777 BT Roman" panose="020B0603030504020204" pitchFamily="34" charset="0"/>
          <a:ea typeface="+mn-ea"/>
          <a:cs typeface="+mn-cs"/>
        </a:defRPr>
      </a:lvl1pPr>
      <a:lvl2pPr marL="685767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umnst777 BT Roman" panose="020B0603030504020204" pitchFamily="34" charset="0"/>
          <a:ea typeface="+mn-ea"/>
          <a:cs typeface="+mn-cs"/>
        </a:defRPr>
      </a:lvl2pPr>
      <a:lvl3pPr marL="114294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umnst777 BT Roman" panose="020B0603030504020204" pitchFamily="34" charset="0"/>
          <a:ea typeface="+mn-ea"/>
          <a:cs typeface="+mn-cs"/>
        </a:defRPr>
      </a:lvl3pPr>
      <a:lvl4pPr marL="1600123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umnst777 BT Roman" panose="020B0603030504020204" pitchFamily="34" charset="0"/>
          <a:ea typeface="+mn-ea"/>
          <a:cs typeface="+mn-cs"/>
        </a:defRPr>
      </a:lvl4pPr>
      <a:lvl5pPr marL="205730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umnst777 BT Roman" panose="020B0603030504020204" pitchFamily="34" charset="0"/>
          <a:ea typeface="+mn-ea"/>
          <a:cs typeface="+mn-cs"/>
        </a:defRPr>
      </a:lvl5pPr>
      <a:lvl6pPr marL="251447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8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3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1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91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2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46B197-D764-43E3-8767-4CA2A7145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2" y="2302392"/>
            <a:ext cx="4392695" cy="2722140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C2E17AA-C774-4167-8792-AD18E5DC969C}"/>
              </a:ext>
            </a:extLst>
          </p:cNvPr>
          <p:cNvSpPr txBox="1">
            <a:spLocks/>
          </p:cNvSpPr>
          <p:nvPr/>
        </p:nvSpPr>
        <p:spPr>
          <a:xfrm>
            <a:off x="628649" y="6126480"/>
            <a:ext cx="7886700" cy="731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C6EAF8"/>
                </a:solidFill>
                <a:latin typeface="Humnst777 BT Roman" panose="020B0603030504020204" pitchFamily="34" charset="0"/>
                <a:ea typeface="+mn-ea"/>
                <a:cs typeface="+mn-cs"/>
              </a:defRPr>
            </a:lvl1pPr>
            <a:lvl2pPr marL="457178" indent="0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umnst777 BT Roman" panose="020B0603030504020204" pitchFamily="34" charset="0"/>
                <a:ea typeface="+mn-ea"/>
                <a:cs typeface="+mn-cs"/>
              </a:defRPr>
            </a:lvl2pPr>
            <a:lvl3pPr marL="914355" indent="0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Humnst777 BT Roman" panose="020B0603030504020204" pitchFamily="34" charset="0"/>
                <a:ea typeface="+mn-ea"/>
                <a:cs typeface="+mn-cs"/>
              </a:defRPr>
            </a:lvl3pPr>
            <a:lvl4pPr marL="1371535" indent="0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Humnst777 BT Roman" panose="020B0603030504020204" pitchFamily="34" charset="0"/>
                <a:ea typeface="+mn-ea"/>
                <a:cs typeface="+mn-cs"/>
              </a:defRPr>
            </a:lvl4pPr>
            <a:lvl5pPr marL="1828713" indent="0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Humnst777 BT Roman" panose="020B0603030504020204" pitchFamily="34" charset="0"/>
                <a:ea typeface="+mn-ea"/>
                <a:cs typeface="+mn-cs"/>
              </a:defRPr>
            </a:lvl5pPr>
            <a:lvl6pPr marL="2285891" indent="0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68" indent="0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46" indent="0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25" indent="0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Transit Oriented Development Advisory Group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Project Update 08/17/20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7613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7F85E-80D5-47D8-8A85-7CF6F7F6B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70D27F-E9B6-4BF3-8351-F014C0F61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RideBRT.com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CB2AF4-16BC-407E-871E-12DD0D3D0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955"/>
            <a:ext cx="9144000" cy="64380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0B74ADC-5B1C-4233-8050-49C87BF0F30B}"/>
              </a:ext>
            </a:extLst>
          </p:cNvPr>
          <p:cNvSpPr/>
          <p:nvPr/>
        </p:nvSpPr>
        <p:spPr>
          <a:xfrm>
            <a:off x="-133643" y="-70338"/>
            <a:ext cx="9945858" cy="654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77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14D6D-C4AC-4F16-A6F2-E086815EB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10AE5F-DC01-44AD-9101-CD5B3AE10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RideBRT.com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6CEA1C-6D70-4383-AD28-E0C8A82C5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206"/>
            <a:ext cx="9123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30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F1B2A1-E0C7-403E-9558-F446FD745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38" y="327171"/>
            <a:ext cx="7548116" cy="666416"/>
          </a:xfrm>
        </p:spPr>
        <p:txBody>
          <a:bodyPr>
            <a:normAutofit/>
          </a:bodyPr>
          <a:lstStyle/>
          <a:p>
            <a:r>
              <a:rPr lang="en-US" dirty="0"/>
              <a:t>STATIONS - SUSPENSION</a:t>
            </a:r>
          </a:p>
        </p:txBody>
      </p:sp>
      <p:pic>
        <p:nvPicPr>
          <p:cNvPr id="4" name="Picture 3" descr="A picture containing road, person, sitting, person&#10;&#10;Description automatically generated">
            <a:extLst>
              <a:ext uri="{FF2B5EF4-FFF2-40B4-BE49-F238E27FC236}">
                <a16:creationId xmlns:a16="http://schemas.microsoft.com/office/drawing/2014/main" id="{17406ADF-C3E2-423C-B320-99309EE678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26" r="1425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22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01F74-C64A-43EC-93AE-69F434681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774881-51BD-48AF-A804-B372D79B6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RideBRT.com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5D8288-F806-448E-9040-17EF4FC2F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4"/>
            <a:ext cx="9144000" cy="685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56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6BFED-9146-4643-AA54-6E8D525B0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779462"/>
          </a:xfrm>
        </p:spPr>
        <p:txBody>
          <a:bodyPr anchor="b">
            <a:normAutofit/>
          </a:bodyPr>
          <a:lstStyle/>
          <a:p>
            <a:r>
              <a:rPr lang="en-US" dirty="0"/>
              <a:t> BRT Branding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90AA0-1666-0749-8D02-406EE8B20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RideBRT.com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5FD6D-B438-4661-85CF-FDE4B5F7B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17613"/>
            <a:ext cx="7886700" cy="3778690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300" dirty="0"/>
              <a:t>System name and branding are being supported by marketing firm GreenRubino, who helped name Sound Transit’s Link light rail and Stride BRT systems.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3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300" dirty="0"/>
              <a:t>Three system names have made it through internal and legal review. We plan to present these to our Board in August, with selection in September.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3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300" dirty="0"/>
              <a:t>Business sponsors for naming rights to both our initial BRT line as well as BRT stations are currently being pursued.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521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543954-C62F-4C3A-A369-83917FCB0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" b="2438"/>
          <a:stretch/>
        </p:blipFill>
        <p:spPr>
          <a:xfrm>
            <a:off x="1692265" y="1960132"/>
            <a:ext cx="5809203" cy="4262867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2AC8C4A-38D5-4ECA-A553-B3DFE3F62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779462"/>
          </a:xfrm>
        </p:spPr>
        <p:txBody>
          <a:bodyPr anchor="b">
            <a:normAutofit/>
          </a:bodyPr>
          <a:lstStyle/>
          <a:p>
            <a:r>
              <a:rPr lang="en-US" dirty="0"/>
              <a:t> Conceptual Construction Phasing Plan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5CB7533-4344-4C62-8C3C-D54CBC187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6468951"/>
            <a:ext cx="3086100" cy="365125"/>
          </a:xfrm>
        </p:spPr>
        <p:txBody>
          <a:bodyPr/>
          <a:lstStyle/>
          <a:p>
            <a:r>
              <a:rPr lang="en-US" dirty="0"/>
              <a:t>RideBRT.com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DFFAD-2C1F-47C2-946C-F36439E20A09}"/>
              </a:ext>
            </a:extLst>
          </p:cNvPr>
          <p:cNvSpPr txBox="1"/>
          <p:nvPr/>
        </p:nvSpPr>
        <p:spPr>
          <a:xfrm>
            <a:off x="2192868" y="1521579"/>
            <a:ext cx="5029200" cy="461665"/>
          </a:xfrm>
          <a:prstGeom prst="rect">
            <a:avLst/>
          </a:prstGeom>
          <a:solidFill>
            <a:schemeClr val="bg1">
              <a:lumMod val="85000"/>
              <a:alpha val="74000"/>
            </a:schemeClr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75000"/>
                  </a:schemeClr>
                </a:solidFill>
                <a:latin typeface="Humnst777 BlkCn BT" panose="020B0803030504020204" pitchFamily="34" charset="0"/>
              </a:rPr>
              <a:t>CONCEPT FOR PARTNER REVIEW</a:t>
            </a:r>
          </a:p>
        </p:txBody>
      </p:sp>
    </p:spTree>
    <p:extLst>
      <p:ext uri="{BB962C8B-B14F-4D97-AF65-F5344CB8AC3E}">
        <p14:creationId xmlns:p14="http://schemas.microsoft.com/office/powerpoint/2010/main" val="2730180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90AA0-1666-0749-8D02-406EE8B20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RideBRT.com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5FD6D-B438-4661-85CF-FDE4B5F7B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83149"/>
            <a:ext cx="9143999" cy="485457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700" dirty="0">
                <a:latin typeface="Humnst777 BT Roman" panose="020B0603030504020204"/>
              </a:rPr>
              <a:t>Launched virtual open house with fully translated sites in Spanish and      Vietnamese (visit RideBRT.com)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400" dirty="0">
              <a:latin typeface="Humnst777 BT Roman" panose="020B0603030504020204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700" dirty="0">
                <a:latin typeface="Humnst777 BT Roman" panose="020B0603030504020204"/>
              </a:rPr>
              <a:t>Statistics from analytics and survey results:</a:t>
            </a:r>
          </a:p>
          <a:p>
            <a:pPr marL="685768" lvl="2">
              <a:lnSpc>
                <a:spcPct val="120000"/>
              </a:lnSpc>
              <a:spcBef>
                <a:spcPts val="0"/>
              </a:spcBef>
            </a:pPr>
            <a:r>
              <a:rPr lang="en-US" sz="2700" dirty="0">
                <a:latin typeface="Humnst777 BT Roman" panose="020B0603030504020204"/>
              </a:rPr>
              <a:t>1,200 sessions averaging 3.5 minutes</a:t>
            </a:r>
          </a:p>
          <a:p>
            <a:pPr marL="685768" lvl="2">
              <a:lnSpc>
                <a:spcPct val="120000"/>
              </a:lnSpc>
              <a:spcBef>
                <a:spcPts val="0"/>
              </a:spcBef>
            </a:pPr>
            <a:endParaRPr lang="en-US" sz="1200" dirty="0">
              <a:latin typeface="Humnst777 BT Roman" panose="020B0603030504020204"/>
            </a:endParaRPr>
          </a:p>
          <a:p>
            <a:pPr marL="685768" lvl="2">
              <a:lnSpc>
                <a:spcPct val="120000"/>
              </a:lnSpc>
              <a:spcBef>
                <a:spcPts val="0"/>
              </a:spcBef>
            </a:pPr>
            <a:r>
              <a:rPr lang="en-US" sz="2700" dirty="0">
                <a:latin typeface="Humnst777 BT Roman" panose="020B0603030504020204"/>
              </a:rPr>
              <a:t>Largest number of viewers originate from Tacoma</a:t>
            </a:r>
          </a:p>
          <a:p>
            <a:pPr marL="685768" lvl="2">
              <a:lnSpc>
                <a:spcPct val="120000"/>
              </a:lnSpc>
              <a:spcBef>
                <a:spcPts val="0"/>
              </a:spcBef>
            </a:pPr>
            <a:endParaRPr lang="en-US" sz="1200" dirty="0">
              <a:latin typeface="Humnst777 BT Roman" panose="020B0603030504020204"/>
            </a:endParaRPr>
          </a:p>
          <a:p>
            <a:pPr marL="685768" lvl="2">
              <a:lnSpc>
                <a:spcPct val="120000"/>
              </a:lnSpc>
              <a:spcBef>
                <a:spcPts val="0"/>
              </a:spcBef>
            </a:pPr>
            <a:r>
              <a:rPr lang="en-US" sz="2700" dirty="0">
                <a:latin typeface="Humnst777 BT Roman" panose="020B0603030504020204"/>
              </a:rPr>
              <a:t>Received 167 comments on station design</a:t>
            </a:r>
          </a:p>
          <a:p>
            <a:pPr marL="685768" lvl="2">
              <a:lnSpc>
                <a:spcPct val="120000"/>
              </a:lnSpc>
              <a:spcBef>
                <a:spcPts val="0"/>
              </a:spcBef>
            </a:pPr>
            <a:endParaRPr lang="en-US" sz="1200" dirty="0">
              <a:latin typeface="Humnst777 BT Roman" panose="020B0603030504020204"/>
            </a:endParaRPr>
          </a:p>
          <a:p>
            <a:pPr marL="685768" lvl="2">
              <a:lnSpc>
                <a:spcPct val="120000"/>
              </a:lnSpc>
              <a:spcBef>
                <a:spcPts val="0"/>
              </a:spcBef>
            </a:pPr>
            <a:r>
              <a:rPr lang="en-US" sz="2700" dirty="0">
                <a:latin typeface="Humnst777 BT Roman" panose="020B0603030504020204"/>
              </a:rPr>
              <a:t>Top station design features: </a:t>
            </a:r>
          </a:p>
          <a:p>
            <a:pPr marL="1142945" lvl="3">
              <a:lnSpc>
                <a:spcPct val="120000"/>
              </a:lnSpc>
              <a:spcBef>
                <a:spcPts val="0"/>
              </a:spcBef>
            </a:pPr>
            <a:r>
              <a:rPr lang="en-US" sz="2200" dirty="0">
                <a:latin typeface="Humnst777 BT Roman" panose="020B0603030504020204"/>
              </a:rPr>
              <a:t>1) real-time arrival, 2) safety enhancements, 3) weather screening</a:t>
            </a:r>
          </a:p>
          <a:p>
            <a:pPr marL="685768" lvl="2">
              <a:lnSpc>
                <a:spcPct val="120000"/>
              </a:lnSpc>
              <a:spcBef>
                <a:spcPts val="0"/>
              </a:spcBef>
            </a:pPr>
            <a:endParaRPr lang="en-US" sz="1200" dirty="0">
              <a:latin typeface="Humnst777 BT Roman" panose="020B0603030504020204"/>
            </a:endParaRPr>
          </a:p>
          <a:p>
            <a:pPr marL="685768" lvl="2">
              <a:lnSpc>
                <a:spcPct val="120000"/>
              </a:lnSpc>
              <a:spcBef>
                <a:spcPts val="0"/>
              </a:spcBef>
            </a:pPr>
            <a:r>
              <a:rPr lang="en-US" sz="2700" dirty="0">
                <a:latin typeface="Humnst777 BT Roman" panose="020B0603030504020204"/>
              </a:rPr>
              <a:t>Top bus features: </a:t>
            </a:r>
          </a:p>
          <a:p>
            <a:pPr marL="1142945" lvl="3">
              <a:lnSpc>
                <a:spcPct val="120000"/>
              </a:lnSpc>
              <a:spcBef>
                <a:spcPts val="0"/>
              </a:spcBef>
            </a:pPr>
            <a:r>
              <a:rPr lang="en-US" sz="2200" dirty="0">
                <a:latin typeface="Humnst777 BT Roman" panose="020B0603030504020204"/>
              </a:rPr>
              <a:t>1) stability poles for standing, 2) bike space, 3) adjustable air conditioning vents</a:t>
            </a:r>
          </a:p>
          <a:p>
            <a:pPr lvl="1">
              <a:lnSpc>
                <a:spcPct val="130000"/>
              </a:lnSpc>
            </a:pPr>
            <a:endParaRPr lang="en-US" sz="19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723E821-0BD8-4034-AE98-8C493CCD2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779462"/>
          </a:xfrm>
        </p:spPr>
        <p:txBody>
          <a:bodyPr anchor="b"/>
          <a:lstStyle/>
          <a:p>
            <a:r>
              <a:rPr lang="en-US" dirty="0"/>
              <a:t> Public Outreach Update</a:t>
            </a:r>
          </a:p>
        </p:txBody>
      </p:sp>
    </p:spTree>
    <p:extLst>
      <p:ext uri="{BB962C8B-B14F-4D97-AF65-F5344CB8AC3E}">
        <p14:creationId xmlns:p14="http://schemas.microsoft.com/office/powerpoint/2010/main" val="92373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90AA0-1666-0749-8D02-406EE8B20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RideBRT.com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5FD6D-B438-4661-85CF-FDE4B5F7B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83149"/>
            <a:ext cx="9143999" cy="485457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700" dirty="0">
                <a:latin typeface="Humnst777 BT Roman" panose="020B0603030504020204"/>
              </a:rPr>
              <a:t>Virtual Zoom Open House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Humnst777 BT Roman" panose="020B0603030504020204"/>
              </a:rPr>
              <a:t>August 27 – 5:00 pm  to 6:30 pm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Humnst777 BT Roman" panose="020B0603030504020204"/>
              </a:rPr>
              <a:t>Recorded for future viewing</a:t>
            </a:r>
          </a:p>
          <a:p>
            <a:pPr marL="457178" lvl="1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800" dirty="0">
              <a:latin typeface="Humnst777 BT Roman" panose="020B0603030504020204"/>
            </a:endParaRPr>
          </a:p>
          <a:p>
            <a:pPr lvl="1">
              <a:lnSpc>
                <a:spcPct val="130000"/>
              </a:lnSpc>
            </a:pPr>
            <a:endParaRPr lang="en-US" sz="19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723E821-0BD8-4034-AE98-8C493CCD2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779462"/>
          </a:xfrm>
        </p:spPr>
        <p:txBody>
          <a:bodyPr anchor="b"/>
          <a:lstStyle/>
          <a:p>
            <a:r>
              <a:rPr lang="en-US" dirty="0"/>
              <a:t> Public Outreach Update</a:t>
            </a:r>
          </a:p>
        </p:txBody>
      </p:sp>
    </p:spTree>
    <p:extLst>
      <p:ext uri="{BB962C8B-B14F-4D97-AF65-F5344CB8AC3E}">
        <p14:creationId xmlns:p14="http://schemas.microsoft.com/office/powerpoint/2010/main" val="199233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46B197-D764-43E3-8767-4CA2A7145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2" y="2302392"/>
            <a:ext cx="4392695" cy="272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5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6BFED-9146-4643-AA54-6E8D525B0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779462"/>
          </a:xfrm>
        </p:spPr>
        <p:txBody>
          <a:bodyPr anchor="b">
            <a:normAutofit/>
          </a:bodyPr>
          <a:lstStyle/>
          <a:p>
            <a:r>
              <a:rPr lang="en-US" dirty="0"/>
              <a:t> Proposed BRT Improvements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90AA0-1666-0749-8D02-406EE8B20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RideBRT.com</a:t>
            </a:r>
          </a:p>
        </p:txBody>
      </p:sp>
      <p:pic>
        <p:nvPicPr>
          <p:cNvPr id="12" name="Content Placeholder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1A0616-0696-4A4B-B1A4-514574AAF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851" y="1553325"/>
            <a:ext cx="3709761" cy="4670936"/>
          </a:xfr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1FFB1FCC-4CDA-4436-AE3D-518BA6E53A8F}"/>
              </a:ext>
            </a:extLst>
          </p:cNvPr>
          <p:cNvSpPr txBox="1">
            <a:spLocks/>
          </p:cNvSpPr>
          <p:nvPr/>
        </p:nvSpPr>
        <p:spPr>
          <a:xfrm>
            <a:off x="4162632" y="2097634"/>
            <a:ext cx="4981368" cy="3582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9B547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umnst777 BT Roman" panose="020B0603030504020204" pitchFamily="34" charset="0"/>
                <a:ea typeface="+mn-ea"/>
                <a:cs typeface="+mn-cs"/>
              </a:defRPr>
            </a:lvl1pPr>
            <a:lvl2pPr marL="68576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9B547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umnst777 BT Roman" panose="020B0603030504020204" pitchFamily="34" charset="0"/>
                <a:ea typeface="+mn-ea"/>
                <a:cs typeface="+mn-cs"/>
              </a:defRPr>
            </a:lvl2pPr>
            <a:lvl3pPr marL="114294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9B547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umnst777 BT Roman" panose="020B0603030504020204" pitchFamily="34" charset="0"/>
                <a:ea typeface="+mn-ea"/>
                <a:cs typeface="+mn-cs"/>
              </a:defRPr>
            </a:lvl3pPr>
            <a:lvl4pPr marL="160012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9B547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umnst777 BT Roman" panose="020B0603030504020204" pitchFamily="34" charset="0"/>
                <a:ea typeface="+mn-ea"/>
                <a:cs typeface="+mn-cs"/>
              </a:defRPr>
            </a:lvl4pPr>
            <a:lvl5pPr marL="205730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9B547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umnst777 BT Roman" panose="020B0603030504020204" pitchFamily="34" charset="0"/>
                <a:ea typeface="+mn-ea"/>
                <a:cs typeface="+mn-cs"/>
              </a:defRPr>
            </a:lvl5pPr>
            <a:lvl6pPr marL="251447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8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3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1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32 station pairs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(reviewing 28</a:t>
            </a:r>
            <a:r>
              <a:rPr lang="en-US" sz="2800" baseline="30000" dirty="0"/>
              <a:t>th</a:t>
            </a:r>
            <a:r>
              <a:rPr lang="en-US" sz="2800" dirty="0"/>
              <a:t> and 90</a:t>
            </a:r>
            <a:r>
              <a:rPr lang="en-US" sz="2800" baseline="30000" dirty="0"/>
              <a:t>th</a:t>
            </a:r>
            <a:r>
              <a:rPr lang="en-US" sz="2800" dirty="0"/>
              <a:t>)</a:t>
            </a:r>
          </a:p>
          <a:p>
            <a:pPr>
              <a:lnSpc>
                <a:spcPct val="100000"/>
              </a:lnSpc>
            </a:pPr>
            <a:r>
              <a:rPr lang="en-US" dirty="0"/>
              <a:t>17 clean fuel articulated buses</a:t>
            </a:r>
          </a:p>
          <a:p>
            <a:pPr>
              <a:lnSpc>
                <a:spcPct val="100000"/>
              </a:lnSpc>
            </a:pPr>
            <a:r>
              <a:rPr lang="en-US" dirty="0"/>
              <a:t>Three roundabouts</a:t>
            </a:r>
          </a:p>
          <a:p>
            <a:pPr>
              <a:lnSpc>
                <a:spcPct val="130000"/>
              </a:lnSpc>
            </a:pPr>
            <a:endParaRPr lang="en-US" sz="2300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650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D54C9-E94F-4B1B-A993-6379F525A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78B90-FC0A-48A8-9F90-1D1B0769C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EC88AC-2695-4227-8389-2172B5500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RideBRT.com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06B146-23CD-4789-9079-9E57F2916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35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9825" b="2155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67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6BFED-9146-4643-AA54-6E8D525B0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779462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 Pedestrian Safety and Intersection Changes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90AA0-1666-0749-8D02-406EE8B20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RideBRT.com</a:t>
            </a:r>
          </a:p>
        </p:txBody>
      </p:sp>
      <p:pic>
        <p:nvPicPr>
          <p:cNvPr id="8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1D41BE05-01DC-4D24-ADD0-9437D711A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27" t="13339" r="1513"/>
          <a:stretch/>
        </p:blipFill>
        <p:spPr>
          <a:xfrm>
            <a:off x="-546" y="1921938"/>
            <a:ext cx="9143999" cy="4073772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C13403-14D6-40F4-B5C3-9115C6A2BE83}"/>
              </a:ext>
            </a:extLst>
          </p:cNvPr>
          <p:cNvSpPr/>
          <p:nvPr/>
        </p:nvSpPr>
        <p:spPr>
          <a:xfrm>
            <a:off x="0" y="5634237"/>
            <a:ext cx="5080000" cy="987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FB9C33-ABBE-407B-8023-508B1AFD2BCE}"/>
              </a:ext>
            </a:extLst>
          </p:cNvPr>
          <p:cNvSpPr/>
          <p:nvPr/>
        </p:nvSpPr>
        <p:spPr>
          <a:xfrm>
            <a:off x="-12699" y="5245750"/>
            <a:ext cx="9143999" cy="1612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D8B39286-1A50-4198-A3B3-73CA6F70B4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7" t="85403" r="60409" b="3242"/>
          <a:stretch/>
        </p:blipFill>
        <p:spPr>
          <a:xfrm>
            <a:off x="1421822" y="5849649"/>
            <a:ext cx="6409623" cy="948542"/>
          </a:xfrm>
          <a:prstGeom prst="rect">
            <a:avLst/>
          </a:prstGeom>
        </p:spPr>
      </p:pic>
      <p:pic>
        <p:nvPicPr>
          <p:cNvPr id="10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C824CAF2-6EF1-4253-80FF-45831EE9F5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7" t="13340" r="72934" b="80391"/>
          <a:stretch/>
        </p:blipFill>
        <p:spPr>
          <a:xfrm>
            <a:off x="2408" y="1706847"/>
            <a:ext cx="4188467" cy="508210"/>
          </a:xfrm>
          <a:prstGeom prst="rect">
            <a:avLst/>
          </a:prstGeom>
        </p:spPr>
      </p:pic>
      <p:pic>
        <p:nvPicPr>
          <p:cNvPr id="11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EC0F29B7-313F-4573-85E5-E830CDD83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4" t="80680" r="72977" b="14561"/>
          <a:stretch/>
        </p:blipFill>
        <p:spPr>
          <a:xfrm>
            <a:off x="-15766" y="5114239"/>
            <a:ext cx="4188467" cy="3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6BFED-9146-4643-AA54-6E8D525B0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779462"/>
          </a:xfrm>
        </p:spPr>
        <p:txBody>
          <a:bodyPr anchor="b">
            <a:normAutofit/>
          </a:bodyPr>
          <a:lstStyle/>
          <a:p>
            <a:r>
              <a:rPr lang="en-US" dirty="0"/>
              <a:t> Median Queue Jumps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90AA0-1666-0749-8D02-406EE8B20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RideBRT.com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59CD63-3C31-4F72-8D14-083811F6C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65300"/>
            <a:ext cx="9169400" cy="2017825"/>
          </a:xfrm>
        </p:spPr>
        <p:txBody>
          <a:bodyPr>
            <a:normAutofit/>
          </a:bodyPr>
          <a:lstStyle/>
          <a:p>
            <a:r>
              <a:rPr lang="en-US" sz="3000" dirty="0"/>
              <a:t>Queue jumps proposed intersection to reduce widening</a:t>
            </a:r>
          </a:p>
          <a:p>
            <a:endParaRPr lang="en-US" sz="3000" dirty="0"/>
          </a:p>
          <a:p>
            <a:r>
              <a:rPr lang="en-US" sz="3000" dirty="0"/>
              <a:t>Currently analyzing 38</a:t>
            </a:r>
            <a:r>
              <a:rPr lang="en-US" sz="3000" baseline="30000" dirty="0"/>
              <a:t>th</a:t>
            </a:r>
            <a:r>
              <a:rPr lang="en-US" sz="3000" dirty="0"/>
              <a:t>, 56</a:t>
            </a:r>
            <a:r>
              <a:rPr lang="en-US" sz="3000" baseline="30000" dirty="0"/>
              <a:t>th</a:t>
            </a:r>
            <a:r>
              <a:rPr lang="en-US" sz="3000" dirty="0"/>
              <a:t>, 72</a:t>
            </a:r>
            <a:r>
              <a:rPr lang="en-US" sz="3000" baseline="30000" dirty="0"/>
              <a:t>nd</a:t>
            </a:r>
            <a:r>
              <a:rPr lang="en-US" sz="3000" dirty="0"/>
              <a:t>, and 112</a:t>
            </a:r>
            <a:r>
              <a:rPr lang="en-US" sz="3000" baseline="30000" dirty="0"/>
              <a:t>th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793308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6BFED-9146-4643-AA54-6E8D525B0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779462"/>
          </a:xfrm>
        </p:spPr>
        <p:txBody>
          <a:bodyPr anchor="b">
            <a:normAutofit/>
          </a:bodyPr>
          <a:lstStyle/>
          <a:p>
            <a:r>
              <a:rPr lang="en-US" dirty="0"/>
              <a:t> Median Queue Jump at 56th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90AA0-1666-0749-8D02-406EE8B20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RideBRT.com</a:t>
            </a:r>
          </a:p>
        </p:txBody>
      </p:sp>
      <p:pic>
        <p:nvPicPr>
          <p:cNvPr id="7" name="Content Placeholder 6" descr="A close up of a device&#10;&#10;Description automatically generated">
            <a:extLst>
              <a:ext uri="{FF2B5EF4-FFF2-40B4-BE49-F238E27FC236}">
                <a16:creationId xmlns:a16="http://schemas.microsoft.com/office/drawing/2014/main" id="{25C214AD-A164-49F7-9822-EFB8D13AA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90" t="3871" r="2999" b="16805"/>
          <a:stretch/>
        </p:blipFill>
        <p:spPr>
          <a:xfrm>
            <a:off x="0" y="1886496"/>
            <a:ext cx="9144000" cy="4971229"/>
          </a:xfrm>
        </p:spPr>
      </p:pic>
    </p:spTree>
    <p:extLst>
      <p:ext uri="{BB962C8B-B14F-4D97-AF65-F5344CB8AC3E}">
        <p14:creationId xmlns:p14="http://schemas.microsoft.com/office/powerpoint/2010/main" val="4178580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FB8412-9216-4737-A3B3-514E6229F75F}"/>
              </a:ext>
            </a:extLst>
          </p:cNvPr>
          <p:cNvSpPr/>
          <p:nvPr/>
        </p:nvSpPr>
        <p:spPr>
          <a:xfrm>
            <a:off x="1221828" y="5975131"/>
            <a:ext cx="7922172" cy="8828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F6BFED-9146-4643-AA54-6E8D525B0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779462"/>
          </a:xfrm>
        </p:spPr>
        <p:txBody>
          <a:bodyPr anchor="b">
            <a:normAutofit/>
          </a:bodyPr>
          <a:lstStyle/>
          <a:p>
            <a:r>
              <a:rPr lang="en-US" dirty="0"/>
              <a:t> Median Queue Jump at 72nd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90AA0-1666-0749-8D02-406EE8B20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RideBRT.com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4EE50A-C6D5-43B0-84B2-167A6A7C9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00" t="5123" r="6693" b="12562"/>
          <a:stretch/>
        </p:blipFill>
        <p:spPr>
          <a:xfrm>
            <a:off x="0" y="1688839"/>
            <a:ext cx="8812924" cy="5169161"/>
          </a:xfrm>
        </p:spPr>
      </p:pic>
    </p:spTree>
    <p:extLst>
      <p:ext uri="{BB962C8B-B14F-4D97-AF65-F5344CB8AC3E}">
        <p14:creationId xmlns:p14="http://schemas.microsoft.com/office/powerpoint/2010/main" val="2162259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5D301-D61F-4336-AFAA-A799F08C8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4F5918-37B1-4AD5-A4C8-272781899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RideBRT.com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C54E6C-5A90-4031-A285-5D3DD7E83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40"/>
            <a:ext cx="9144000" cy="68447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F0605BD-5503-45EF-8A55-2527CB472B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886700" cy="7794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Humnst777 BT Roman" panose="020B06030305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Station Design</a:t>
            </a:r>
          </a:p>
        </p:txBody>
      </p:sp>
    </p:spTree>
    <p:extLst>
      <p:ext uri="{BB962C8B-B14F-4D97-AF65-F5344CB8AC3E}">
        <p14:creationId xmlns:p14="http://schemas.microsoft.com/office/powerpoint/2010/main" val="354401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9213DEDF0141479E217C6C23C2EDD8" ma:contentTypeVersion="9" ma:contentTypeDescription="Create a new document." ma:contentTypeScope="" ma:versionID="b67bc2992d41666427b179ceb35f243c">
  <xsd:schema xmlns:xsd="http://www.w3.org/2001/XMLSchema" xmlns:xs="http://www.w3.org/2001/XMLSchema" xmlns:p="http://schemas.microsoft.com/office/2006/metadata/properties" xmlns:ns2="62a1d9cb-2c57-4f3e-b672-f1c8ee65f22f" targetNamespace="http://schemas.microsoft.com/office/2006/metadata/properties" ma:root="true" ma:fieldsID="410f6ea20d061c2950c9cb5507bbd3f3" ns2:_="">
    <xsd:import namespace="62a1d9cb-2c57-4f3e-b672-f1c8ee65f2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a1d9cb-2c57-4f3e-b672-f1c8ee65f2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C191CC-8EBE-4BB7-AAAF-09D74A6C855E}">
  <ds:schemaRefs>
    <ds:schemaRef ds:uri="http://purl.org/dc/elements/1.1/"/>
    <ds:schemaRef ds:uri="62a1d9cb-2c57-4f3e-b672-f1c8ee65f22f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E14FF21-D76A-4AD4-AAD6-95210D8C97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BE10B3-AE6E-4F7C-B263-78272DFC25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a1d9cb-2c57-4f3e-b672-f1c8ee65f2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3101</TotalTime>
  <Words>281</Words>
  <Application>Microsoft Office PowerPoint</Application>
  <PresentationFormat>Letter Paper (8.5x11 in)</PresentationFormat>
  <Paragraphs>60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Humnst777 BlkCn BT</vt:lpstr>
      <vt:lpstr>Humnst777 BT Roman</vt:lpstr>
      <vt:lpstr>Arial</vt:lpstr>
      <vt:lpstr>Calibri</vt:lpstr>
      <vt:lpstr>Wingdings</vt:lpstr>
      <vt:lpstr>Office Theme</vt:lpstr>
      <vt:lpstr>PowerPoint Presentation</vt:lpstr>
      <vt:lpstr> Proposed BRT Improvements</vt:lpstr>
      <vt:lpstr>PowerPoint Presentation</vt:lpstr>
      <vt:lpstr>PowerPoint Presentation</vt:lpstr>
      <vt:lpstr> Pedestrian Safety and Intersection Changes</vt:lpstr>
      <vt:lpstr> Median Queue Jumps</vt:lpstr>
      <vt:lpstr> Median Queue Jump at 56th</vt:lpstr>
      <vt:lpstr> Median Queue Jump at 72nd</vt:lpstr>
      <vt:lpstr>PowerPoint Presentation</vt:lpstr>
      <vt:lpstr>PowerPoint Presentation</vt:lpstr>
      <vt:lpstr>PowerPoint Presentation</vt:lpstr>
      <vt:lpstr>STATIONS - SUSPENSION</vt:lpstr>
      <vt:lpstr>PowerPoint Presentation</vt:lpstr>
      <vt:lpstr> BRT Branding</vt:lpstr>
      <vt:lpstr> Conceptual Construction Phasing Plan</vt:lpstr>
      <vt:lpstr> Public Outreach Update</vt:lpstr>
      <vt:lpstr> Public Outreach Update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Owers</dc:creator>
  <cp:lastModifiedBy>Wung, Lihuang</cp:lastModifiedBy>
  <cp:revision>36</cp:revision>
  <dcterms:created xsi:type="dcterms:W3CDTF">2018-09-11T13:32:38Z</dcterms:created>
  <dcterms:modified xsi:type="dcterms:W3CDTF">2020-08-18T01:28:11Z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0x010100059213DEDF0141479E217C6C23C2EDD8</vt:lpwstr>
  </property>
</Properties>
</file>